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1" r:id="rId3"/>
  </p:sldIdLst>
  <p:sldSz cx="6858000" cy="9906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197"/>
    <a:srgbClr val="003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948" y="24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D959F413-3B1F-4EDA-9678-B877E1C4A860}" type="datetimeFigureOut">
              <a:rPr lang="en-US" smtClean="0"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77D5BC96-C262-44A9-A0BB-2BDA2E2D380A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1248" y="139528"/>
            <a:ext cx="996696" cy="484632"/>
          </a:xfrm>
          <a:prstGeom prst="rect">
            <a:avLst/>
          </a:prstGeom>
        </p:spPr>
      </p:pic>
      <p:sp>
        <p:nvSpPr>
          <p:cNvPr id="29" name="Organigramme : Entrée manuelle 28"/>
          <p:cNvSpPr/>
          <p:nvPr userDrawn="1"/>
        </p:nvSpPr>
        <p:spPr>
          <a:xfrm rot="5400000" flipH="1">
            <a:off x="4697884" y="-267196"/>
            <a:ext cx="630584" cy="1152128"/>
          </a:xfrm>
          <a:prstGeom prst="flowChartManualInpu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 userDrawn="1"/>
        </p:nvSpPr>
        <p:spPr>
          <a:xfrm>
            <a:off x="0" y="-6425"/>
            <a:ext cx="4437112" cy="630585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rganigramme : Entrée manuelle 30"/>
          <p:cNvSpPr/>
          <p:nvPr userDrawn="1"/>
        </p:nvSpPr>
        <p:spPr>
          <a:xfrm rot="16200000" flipH="1">
            <a:off x="1991899" y="9201470"/>
            <a:ext cx="360038" cy="1080122"/>
          </a:xfrm>
          <a:prstGeom prst="flowChartManualInpu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 userDrawn="1"/>
        </p:nvSpPr>
        <p:spPr>
          <a:xfrm>
            <a:off x="2708922" y="9561512"/>
            <a:ext cx="4149078" cy="36003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4624" y="56456"/>
            <a:ext cx="5210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200" dirty="0" smtClean="0">
                <a:solidFill>
                  <a:srgbClr val="003197"/>
                </a:solidFill>
                <a:latin typeface="Segoe UI Light" panose="020B0502040204020203" pitchFamily="34" charset="0"/>
              </a:rPr>
              <a:t>Nuevas Normas Europeas para Ascensores</a:t>
            </a:r>
            <a:endParaRPr lang="es-ES_tradnl" sz="2200" dirty="0">
              <a:solidFill>
                <a:srgbClr val="003197"/>
              </a:solidFill>
              <a:latin typeface="Segoe UI Light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12776" y="961633"/>
            <a:ext cx="5220000" cy="258532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sz="1600" b="1" dirty="0" smtClean="0">
                <a:solidFill>
                  <a:srgbClr val="003197"/>
                </a:solidFill>
                <a:latin typeface="Calibri Light" panose="020F0302020204030204" pitchFamily="34" charset="0"/>
              </a:rPr>
              <a:t>¿Cómo se van a implantar las nuevas normas europeas</a:t>
            </a:r>
          </a:p>
          <a:p>
            <a:pPr algn="ctr"/>
            <a:endParaRPr lang="es-ES_tradnl" sz="300" b="1" dirty="0" smtClean="0">
              <a:solidFill>
                <a:srgbClr val="003197"/>
              </a:solidFill>
              <a:latin typeface="Calibri Light" panose="020F0302020204030204" pitchFamily="34" charset="0"/>
            </a:endParaRPr>
          </a:p>
          <a:p>
            <a:pPr algn="ctr"/>
            <a:r>
              <a:rPr lang="es-ES_tradnl" sz="1600" b="1" dirty="0" smtClean="0">
                <a:solidFill>
                  <a:srgbClr val="003197"/>
                </a:solidFill>
                <a:latin typeface="Calibri Light" panose="020F0302020204030204" pitchFamily="34" charset="0"/>
              </a:rPr>
              <a:t>EN 81-20 / EN 81-50?</a:t>
            </a:r>
          </a:p>
          <a:p>
            <a:pPr algn="just"/>
            <a:endParaRPr lang="es-ES_tradnl" dirty="0" smtClean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algn="just"/>
            <a:endParaRPr lang="es-ES_tradnl" sz="1000" dirty="0" smtClean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algn="just"/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El </a:t>
            </a:r>
            <a:r>
              <a:rPr lang="es-ES_tradnl" sz="1100" dirty="0">
                <a:solidFill>
                  <a:srgbClr val="000000"/>
                </a:solidFill>
                <a:latin typeface="Calibri Light" panose="020F0302020204030204" pitchFamily="34" charset="0"/>
              </a:rPr>
              <a:t>12 de diciembre de </a:t>
            </a: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2014, se publicaron nuevas normas EN-81-20/50, que garantizan el cumplimiento de la nueva Directiva 2014/33/EU que estará en vigor a partir del 20 de abril de 2016. Estas normas mejoran significantemente la seguridad de los ascensores al aplicar requisitos técnicos nuevos o mejorados en el diseño de ascensores. </a:t>
            </a:r>
          </a:p>
          <a:p>
            <a:pPr algn="just"/>
            <a:endParaRPr lang="es-ES_tradnl" sz="1100" dirty="0" smtClean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algn="just"/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Todos los ascensores que se entreguen a partir del 31 de agosto de 2017, tendrán que cumplir con estas nuevas normas. </a:t>
            </a:r>
            <a:r>
              <a:rPr lang="es-ES_tradnl" sz="1100" b="1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Otis ha decidido aplicar la nueva norma un año antes para garantizar una mayor seguridad tanto para los pasajeros como para los mecánicos.</a:t>
            </a: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</a:p>
          <a:p>
            <a:pPr algn="just"/>
            <a:endParaRPr lang="es-ES_tradnl" sz="1100" dirty="0" smtClean="0">
              <a:latin typeface="Calibri Light" panose="020F0302020204030204" pitchFamily="34" charset="0"/>
            </a:endParaRPr>
          </a:p>
        </p:txBody>
      </p:sp>
      <p:sp>
        <p:nvSpPr>
          <p:cNvPr id="57" name="Rectangle 20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 Light" panose="020B0502040204020203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60647" y="7936085"/>
            <a:ext cx="4039434" cy="314325"/>
          </a:xfrm>
          <a:prstGeom prst="rect">
            <a:avLst/>
          </a:prstGeom>
          <a:gradFill flip="none" rotWithShape="1">
            <a:gsLst>
              <a:gs pos="0">
                <a:srgbClr val="003197">
                  <a:alpha val="34000"/>
                </a:srgbClr>
              </a:gs>
              <a:gs pos="50000">
                <a:srgbClr val="003197">
                  <a:alpha val="67000"/>
                </a:srgbClr>
              </a:gs>
              <a:gs pos="100000">
                <a:srgbClr val="00319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latin typeface="Segoe UI Light" panose="020B0502040204020203" pitchFamily="34" charset="0"/>
            </a:endParaRPr>
          </a:p>
        </p:txBody>
      </p:sp>
      <p:sp>
        <p:nvSpPr>
          <p:cNvPr id="33" name="Zone de texte 2"/>
          <p:cNvSpPr txBox="1">
            <a:spLocks noChangeArrowheads="1"/>
          </p:cNvSpPr>
          <p:nvPr/>
        </p:nvSpPr>
        <p:spPr bwMode="auto">
          <a:xfrm>
            <a:off x="2133600" y="7973025"/>
            <a:ext cx="1173163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EN 81-1 / EN 81-2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 Light" panose="020F0302020204030204" pitchFamily="34" charset="0"/>
              <a:cs typeface="Arial" pitchFamily="34" charset="0"/>
            </a:endParaRP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1204707" y="6998617"/>
            <a:ext cx="11160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_tradnl" altLang="en-US" sz="800" b="1" dirty="0" smtClean="0">
                <a:solidFill>
                  <a:srgbClr val="003197"/>
                </a:solidFill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12/12/2015</a:t>
            </a:r>
            <a:endParaRPr lang="es-ES_tradnl" altLang="en-US" sz="800" b="1" dirty="0">
              <a:solidFill>
                <a:srgbClr val="003197"/>
              </a:solidFill>
              <a:latin typeface="Calibri Light" panose="020F0302020204030204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Publicación</a:t>
            </a:r>
            <a:r>
              <a:rPr kumimoji="0" lang="es-ES_tradnl" alt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 de la nueva norma revisada</a:t>
            </a:r>
            <a:endParaRPr kumimoji="0" lang="es-ES_tradnl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 Light" panose="020F0302020204030204" pitchFamily="34" charset="0"/>
              <a:cs typeface="Arial" pitchFamily="34" charset="0"/>
            </a:endParaRPr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3702612" y="6998617"/>
            <a:ext cx="14400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altLang="en-US" sz="800" b="1" dirty="0" smtClean="0">
                <a:solidFill>
                  <a:srgbClr val="003197"/>
                </a:solidFill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01/09/2017</a:t>
            </a:r>
            <a:endParaRPr lang="es-ES_tradnl" altLang="en-US" sz="800" b="1" dirty="0">
              <a:solidFill>
                <a:srgbClr val="003197"/>
              </a:solidFill>
              <a:latin typeface="Calibri Light" panose="020F0302020204030204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Todas las unidades entregadas a clientes deberán cumplir el nuevo código. </a:t>
            </a:r>
            <a:endParaRPr kumimoji="0" lang="es-ES_tradnl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 Light" panose="020F0302020204030204" pitchFamily="34" charset="0"/>
              <a:cs typeface="Arial" pitchFamily="34" charset="0"/>
            </a:endParaRPr>
          </a:p>
        </p:txBody>
      </p:sp>
      <p:cxnSp>
        <p:nvCxnSpPr>
          <p:cNvPr id="58" name="Connecteur droit 57"/>
          <p:cNvCxnSpPr/>
          <p:nvPr/>
        </p:nvCxnSpPr>
        <p:spPr>
          <a:xfrm flipV="1">
            <a:off x="2931716" y="7610330"/>
            <a:ext cx="0" cy="12319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2232332" y="6998617"/>
            <a:ext cx="1412692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n-US" sz="800" b="1" i="0" u="none" strike="noStrike" cap="none" normalizeH="0" baseline="0" dirty="0" smtClean="0">
                <a:ln>
                  <a:noFill/>
                </a:ln>
                <a:solidFill>
                  <a:srgbClr val="003197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01/09/2016</a:t>
            </a:r>
            <a:endParaRPr kumimoji="0" lang="es-ES_tradnl" altLang="en-US" sz="500" b="1" i="0" u="none" strike="noStrike" cap="none" normalizeH="0" baseline="0" dirty="0" smtClean="0">
              <a:ln>
                <a:noFill/>
              </a:ln>
              <a:solidFill>
                <a:srgbClr val="003197"/>
              </a:solidFill>
              <a:effectLst/>
              <a:latin typeface="Calibri Light" panose="020F030202020403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Todas las unidades fabricadas por OTIS cumplirán con </a:t>
            </a:r>
            <a:r>
              <a:rPr kumimoji="0" lang="es-ES_tradnl" alt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EN 81-20/50</a:t>
            </a:r>
            <a:endParaRPr kumimoji="0" lang="es-ES_tradnl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 Light" panose="020F0302020204030204" pitchFamily="34" charset="0"/>
              <a:cs typeface="Arial" pitchFamily="34" charset="0"/>
            </a:endParaRPr>
          </a:p>
        </p:txBody>
      </p:sp>
      <p:cxnSp>
        <p:nvCxnSpPr>
          <p:cNvPr id="61" name="Connecteur droit 60"/>
          <p:cNvCxnSpPr/>
          <p:nvPr/>
        </p:nvCxnSpPr>
        <p:spPr>
          <a:xfrm>
            <a:off x="260648" y="7736060"/>
            <a:ext cx="6198527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5"/>
          <p:cNvSpPr txBox="1">
            <a:spLocks noChangeArrowheads="1"/>
          </p:cNvSpPr>
          <p:nvPr/>
        </p:nvSpPr>
        <p:spPr bwMode="auto">
          <a:xfrm>
            <a:off x="1700808" y="8758498"/>
            <a:ext cx="25920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Se puede utilizar tanto EN 81-1 / EN 81-2 como EN 81-20 /EN 81-50</a:t>
            </a:r>
            <a:endParaRPr kumimoji="0" lang="es-ES_tradnl" altLang="en-US" sz="1800" b="0" i="0" u="none" strike="sng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 Light" panose="020F0302020204030204" pitchFamily="34" charset="0"/>
              <a:cs typeface="Arial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0992" y="4016896"/>
            <a:ext cx="3060000" cy="2595711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_tradnl" sz="1100" b="1" dirty="0" smtClean="0">
                <a:solidFill>
                  <a:srgbClr val="003197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¿Por qué nuevas Normas?</a:t>
            </a:r>
            <a:endParaRPr lang="es-ES_tradnl" sz="1100" dirty="0" smtClean="0">
              <a:solidFill>
                <a:srgbClr val="003197"/>
              </a:solidFill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_tradnl" sz="900" dirty="0" smtClean="0">
              <a:solidFill>
                <a:srgbClr val="000000"/>
              </a:solidFill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Las nuevas normas están </a:t>
            </a:r>
            <a:r>
              <a:rPr lang="es-ES_tradnl" sz="1100" dirty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sustituyendo a las normas </a:t>
            </a: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EN 81-1 y EN 81-2 </a:t>
            </a:r>
            <a:r>
              <a:rPr lang="es-ES_tradnl" sz="1100" dirty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publicadas </a:t>
            </a: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en 1998, mejorando la norma para nuevos ascensores en cuanto a seguridad, confort y solidez: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_tradnl" sz="1050" dirty="0" smtClean="0"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marL="342900" lvl="0" indent="-160338" algn="just">
              <a:spcAft>
                <a:spcPts val="0"/>
              </a:spcAft>
              <a:buFont typeface="Calibri"/>
              <a:buChar char="-"/>
              <a:tabLst>
                <a:tab pos="457200" algn="l"/>
              </a:tabLst>
            </a:pPr>
            <a:r>
              <a:rPr lang="es-ES_tradnl" sz="110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EN</a:t>
            </a:r>
            <a:r>
              <a:rPr lang="es-ES_tradnl" sz="110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 </a:t>
            </a:r>
            <a:r>
              <a:rPr lang="es-ES_tradnl" sz="110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81-20 </a:t>
            </a: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enumera los requisitos de seguridad para la instalación de ascensores</a:t>
            </a:r>
            <a:endParaRPr lang="es-ES_tradnl" sz="1100" dirty="0" smtClean="0">
              <a:latin typeface="Calibri Light" panose="020F0302020204030204" pitchFamily="34" charset="0"/>
              <a:ea typeface="Times New Roman"/>
            </a:endParaRPr>
          </a:p>
          <a:p>
            <a:pPr marL="342900" lvl="0" indent="-160338" algn="just">
              <a:spcAft>
                <a:spcPts val="0"/>
              </a:spcAft>
              <a:buFont typeface="Calibri"/>
              <a:buChar char="-"/>
              <a:tabLst>
                <a:tab pos="457200" algn="l"/>
              </a:tabLst>
            </a:pPr>
            <a:r>
              <a:rPr lang="es-ES_tradnl" sz="110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EN</a:t>
            </a:r>
            <a:r>
              <a:rPr lang="es-ES_tradnl" sz="110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 </a:t>
            </a:r>
            <a:r>
              <a:rPr lang="es-ES_tradnl" sz="110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81-50</a:t>
            </a: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 define los cálculos, exámenes y </a:t>
            </a:r>
            <a:r>
              <a:rPr lang="es-ES_tradnl" sz="1100" dirty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pruebas de los ascensores y sus </a:t>
            </a: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componentes.</a:t>
            </a:r>
          </a:p>
          <a:p>
            <a:pPr marL="342900" lvl="0" indent="-160338" algn="just">
              <a:spcAft>
                <a:spcPts val="0"/>
              </a:spcAft>
              <a:buFont typeface="Calibri"/>
              <a:buChar char="-"/>
              <a:tabLst>
                <a:tab pos="457200" algn="l"/>
              </a:tabLst>
            </a:pPr>
            <a:endParaRPr lang="es-ES_tradnl" sz="1100" dirty="0">
              <a:solidFill>
                <a:srgbClr val="000000"/>
              </a:solidFill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lvl="0" algn="just">
              <a:spcAft>
                <a:spcPts val="0"/>
              </a:spcAft>
              <a:tabLst>
                <a:tab pos="457200" algn="l"/>
              </a:tabLst>
            </a:pPr>
            <a:endParaRPr lang="es-ES_tradnl" sz="1100" dirty="0" smtClean="0">
              <a:latin typeface="Calibri Light" panose="020F0302020204030204" pitchFamily="34" charset="0"/>
              <a:ea typeface="Times New Roman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29000" y="4016897"/>
            <a:ext cx="3060000" cy="26314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_tradnl" sz="1100" b="1" dirty="0" smtClean="0">
                <a:solidFill>
                  <a:srgbClr val="003197"/>
                </a:solidFill>
                <a:latin typeface="Calibri Light" panose="020F0302020204030204" pitchFamily="34" charset="0"/>
                <a:ea typeface="Calibri"/>
              </a:rPr>
              <a:t>¿Cuál es el calendario previsto?</a:t>
            </a:r>
            <a:endParaRPr lang="es-ES_tradnl" sz="1100" dirty="0" smtClean="0">
              <a:solidFill>
                <a:srgbClr val="003197"/>
              </a:solidFill>
              <a:latin typeface="Calibri Light" panose="020F0302020204030204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es-ES_tradnl" sz="1100" dirty="0" smtClean="0">
              <a:solidFill>
                <a:srgbClr val="000000"/>
              </a:solidFill>
              <a:latin typeface="Calibri Light" panose="020F0302020204030204" pitchFamily="34" charset="0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</a:rPr>
              <a:t>EN 81-20 y EN 81-50 fueron </a:t>
            </a:r>
            <a:r>
              <a:rPr lang="es-ES_tradnl" sz="1100" dirty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publicados el 12 de diciembre y sustituirán a las EN81-1/2 a partir del 1 de septiembre </a:t>
            </a: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de 2017 </a:t>
            </a:r>
            <a:endParaRPr lang="es-ES_tradnl" sz="1100" dirty="0">
              <a:solidFill>
                <a:srgbClr val="000000"/>
              </a:solidFill>
              <a:latin typeface="Calibri Light" panose="020F0302020204030204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es-ES_tradnl" sz="1100" dirty="0">
              <a:solidFill>
                <a:srgbClr val="000000"/>
              </a:solidFill>
              <a:latin typeface="Calibri Light" panose="020F0302020204030204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es-ES_tradnl" sz="110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IMPORTANTE</a:t>
            </a: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: a partir del </a:t>
            </a:r>
            <a:r>
              <a:rPr lang="es-ES_tradnl" sz="1100" dirty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1 de </a:t>
            </a: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septiembre de 2017, todas las unidades que se entreguen a los clientes tendrán que cumplir con la nueva normativa. </a:t>
            </a:r>
          </a:p>
          <a:p>
            <a:pPr algn="just">
              <a:spcAft>
                <a:spcPts val="0"/>
              </a:spcAft>
            </a:pP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No habrá soluciones técnicas para acondicionar una unidad que cumple con la EN 81-1/2 a la norma EN 81-20/50. </a:t>
            </a:r>
            <a:r>
              <a:rPr lang="es-ES_tradnl" sz="1100" b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P</a:t>
            </a:r>
            <a:r>
              <a:rPr lang="es-ES_tradnl" sz="110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or lo tanto, todos los proyectos que se vayan a entregar en 2017 deberán tener en cuenta este nuevo código </a:t>
            </a:r>
            <a:r>
              <a:rPr lang="es-ES_tradnl" sz="1100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.</a:t>
            </a:r>
            <a:endParaRPr lang="es-ES_tradnl" sz="1100" dirty="0">
              <a:effectLst/>
              <a:latin typeface="Calibri Light" panose="020F0302020204030204" pitchFamily="34" charset="0"/>
              <a:ea typeface="Times New Roman"/>
            </a:endParaRPr>
          </a:p>
        </p:txBody>
      </p:sp>
      <p:cxnSp>
        <p:nvCxnSpPr>
          <p:cNvPr id="70" name="Connecteur droit 69"/>
          <p:cNvCxnSpPr/>
          <p:nvPr/>
        </p:nvCxnSpPr>
        <p:spPr>
          <a:xfrm>
            <a:off x="260648" y="3872880"/>
            <a:ext cx="6220294" cy="0"/>
          </a:xfrm>
          <a:prstGeom prst="line">
            <a:avLst/>
          </a:prstGeom>
          <a:ln w="9525">
            <a:solidFill>
              <a:srgbClr val="00319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>
            <a:off x="260648" y="6753200"/>
            <a:ext cx="6220294" cy="0"/>
          </a:xfrm>
          <a:prstGeom prst="line">
            <a:avLst/>
          </a:prstGeom>
          <a:ln>
            <a:solidFill>
              <a:srgbClr val="00319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6353944" y="9603323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dirty="0" smtClean="0">
                <a:solidFill>
                  <a:schemeClr val="bg1"/>
                </a:solidFill>
                <a:latin typeface="Segoe UI Light" panose="020B0502040204020203" pitchFamily="34" charset="0"/>
              </a:rPr>
              <a:t>1</a:t>
            </a:r>
            <a:endParaRPr lang="en-US" sz="10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02" y="952501"/>
            <a:ext cx="1003502" cy="2588061"/>
          </a:xfrm>
          <a:prstGeom prst="rect">
            <a:avLst/>
          </a:prstGeom>
        </p:spPr>
      </p:pic>
      <p:sp>
        <p:nvSpPr>
          <p:cNvPr id="27" name="Zone de texte 2"/>
          <p:cNvSpPr txBox="1">
            <a:spLocks noChangeArrowheads="1"/>
          </p:cNvSpPr>
          <p:nvPr/>
        </p:nvSpPr>
        <p:spPr bwMode="auto">
          <a:xfrm>
            <a:off x="2420888" y="9561513"/>
            <a:ext cx="3998254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/>
            <a:r>
              <a:rPr lang="es-ES_tradnl" sz="800" dirty="0" smtClean="0">
                <a:solidFill>
                  <a:schemeClr val="bg1"/>
                </a:solidFill>
              </a:rPr>
              <a:t>La información aquí contenida es de carácter general y no tiene valor contractual.</a:t>
            </a:r>
          </a:p>
          <a:p>
            <a:pPr algn="r"/>
            <a:r>
              <a:rPr lang="es-ES_tradnl" sz="800" dirty="0" smtClean="0">
                <a:solidFill>
                  <a:schemeClr val="bg1"/>
                </a:solidFill>
              </a:rPr>
              <a:t>Otis se reserva el derecho a modificarla. Propiedad de Otis Elevator Company. </a:t>
            </a:r>
            <a:endParaRPr lang="es-ES_tradnl" sz="800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00081" y="7936085"/>
            <a:ext cx="2053863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Text Box 4"/>
          <p:cNvSpPr txBox="1">
            <a:spLocks noChangeArrowheads="1"/>
          </p:cNvSpPr>
          <p:nvPr/>
        </p:nvSpPr>
        <p:spPr bwMode="auto">
          <a:xfrm>
            <a:off x="4237572" y="7932625"/>
            <a:ext cx="2143756" cy="317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s-ES_tradnl" altLang="en-US" sz="7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Ya no se </a:t>
            </a:r>
            <a:r>
              <a:rPr lang="es-ES_tradnl" altLang="en-US" sz="700" b="1" dirty="0">
                <a:solidFill>
                  <a:srgbClr val="FF0000"/>
                </a:solidFill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puede </a:t>
            </a:r>
            <a:r>
              <a:rPr lang="es-ES_tradnl" altLang="en-US" sz="700" b="1" dirty="0" smtClean="0">
                <a:solidFill>
                  <a:srgbClr val="FF0000"/>
                </a:solidFill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utilizar EN</a:t>
            </a:r>
            <a:r>
              <a:rPr lang="es-ES_tradnl" altLang="en-US" sz="700" b="1" dirty="0">
                <a:solidFill>
                  <a:srgbClr val="FF0000"/>
                </a:solidFill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 81-1 / EN 81-2 . </a:t>
            </a:r>
            <a:r>
              <a:rPr kumimoji="0" lang="es-ES_tradnl" altLang="en-US" sz="7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Todas las</a:t>
            </a:r>
            <a:r>
              <a:rPr lang="es-ES_tradnl" altLang="en-US" sz="700" b="1" dirty="0">
                <a:solidFill>
                  <a:srgbClr val="FF0000"/>
                </a:solidFill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_tradnl" altLang="en-US" sz="7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unidades entregadas deberán cumplir con </a:t>
            </a:r>
            <a:r>
              <a:rPr kumimoji="0" lang="es-ES_tradnl" altLang="en-US" sz="7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EN 81-20/50</a:t>
            </a:r>
            <a:endParaRPr kumimoji="0" lang="es-ES_tradnl" altLang="en-US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 Light" panose="020F0302020204030204" pitchFamily="34" charset="0"/>
              <a:cs typeface="Arial" pitchFamily="34" charset="0"/>
            </a:endParaRPr>
          </a:p>
        </p:txBody>
      </p:sp>
      <p:sp>
        <p:nvSpPr>
          <p:cNvPr id="28" name="Flèche droite 27"/>
          <p:cNvSpPr/>
          <p:nvPr/>
        </p:nvSpPr>
        <p:spPr>
          <a:xfrm>
            <a:off x="1718265" y="8365805"/>
            <a:ext cx="4834685" cy="374516"/>
          </a:xfrm>
          <a:prstGeom prst="rightArrow">
            <a:avLst>
              <a:gd name="adj1" fmla="val 100000"/>
              <a:gd name="adj2" fmla="val 50000"/>
            </a:avLst>
          </a:prstGeom>
          <a:gradFill flip="none" rotWithShape="1">
            <a:gsLst>
              <a:gs pos="0">
                <a:schemeClr val="accent3">
                  <a:lumMod val="50000"/>
                </a:schemeClr>
              </a:gs>
              <a:gs pos="50000">
                <a:schemeClr val="accent3">
                  <a:lumMod val="50000"/>
                  <a:alpha val="67000"/>
                </a:schemeClr>
              </a:gs>
              <a:gs pos="100000">
                <a:schemeClr val="accent3">
                  <a:lumMod val="50000"/>
                  <a:alpha val="34000"/>
                </a:schemeClr>
              </a:gs>
            </a:gsLst>
            <a:lin ang="10800000" scaled="1"/>
            <a:tileRect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latin typeface="Segoe UI Light" panose="020B0502040204020203" pitchFamily="34" charset="0"/>
            </a:endParaRP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2236723" y="8420017"/>
            <a:ext cx="19462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EN 81-20 / EN 81-50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 Light" panose="020F0302020204030204" pitchFamily="34" charset="0"/>
              <a:cs typeface="Arial" pitchFamily="34" charset="0"/>
            </a:endParaRPr>
          </a:p>
        </p:txBody>
      </p:sp>
      <p:sp>
        <p:nvSpPr>
          <p:cNvPr id="38" name="Text Box 14"/>
          <p:cNvSpPr txBox="1">
            <a:spLocks noChangeArrowheads="1"/>
          </p:cNvSpPr>
          <p:nvPr/>
        </p:nvSpPr>
        <p:spPr bwMode="auto">
          <a:xfrm>
            <a:off x="4407669" y="8424475"/>
            <a:ext cx="19462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n-US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itchFamily="34" charset="0"/>
                <a:cs typeface="Times New Roman" pitchFamily="18" charset="0"/>
              </a:rPr>
              <a:t>Solamente EN 81-20 / EN 81-50 </a:t>
            </a:r>
            <a:endParaRPr kumimoji="0" lang="es-ES_tradnl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 Light" panose="020F0302020204030204" pitchFamily="34" charset="0"/>
              <a:cs typeface="Arial" pitchFamily="34" charset="0"/>
            </a:endParaRPr>
          </a:p>
        </p:txBody>
      </p:sp>
      <p:cxnSp>
        <p:nvCxnSpPr>
          <p:cNvPr id="31" name="Connecteur droit 30"/>
          <p:cNvCxnSpPr/>
          <p:nvPr/>
        </p:nvCxnSpPr>
        <p:spPr>
          <a:xfrm flipH="1" flipV="1">
            <a:off x="4293096" y="7621760"/>
            <a:ext cx="6985" cy="138176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/>
          <p:nvPr/>
        </p:nvCxnSpPr>
        <p:spPr>
          <a:xfrm flipV="1">
            <a:off x="1737315" y="7614140"/>
            <a:ext cx="0" cy="138938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33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52" r="18125"/>
          <a:stretch/>
        </p:blipFill>
        <p:spPr>
          <a:xfrm>
            <a:off x="4764840" y="1496616"/>
            <a:ext cx="2093160" cy="7200800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16632" y="56456"/>
            <a:ext cx="507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rgbClr val="003197"/>
                </a:solidFill>
                <a:latin typeface="Segoe UI Light" panose="020B0502040204020203" pitchFamily="34" charset="0"/>
              </a:rPr>
              <a:t>GeN2 evoluciona con el nuevo código</a:t>
            </a:r>
            <a:endParaRPr lang="es-ES_tradnl" sz="2400" dirty="0">
              <a:solidFill>
                <a:srgbClr val="003197"/>
              </a:solidFill>
              <a:latin typeface="Segoe UI Light" panose="020B0502040204020203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353944" y="961987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dirty="0">
                <a:solidFill>
                  <a:schemeClr val="bg1"/>
                </a:solidFill>
                <a:latin typeface="Segoe UI Light" panose="020B0502040204020203" pitchFamily="34" charset="0"/>
              </a:rPr>
              <a:t>2</a:t>
            </a:r>
            <a:endParaRPr lang="en-US" sz="10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1556792" y="776536"/>
            <a:ext cx="302433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4587952" y="776536"/>
            <a:ext cx="1223468" cy="172819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1268760" y="2096920"/>
            <a:ext cx="331236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1268760" y="4473184"/>
            <a:ext cx="332601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1268760" y="6777440"/>
            <a:ext cx="332601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4587952" y="2096920"/>
            <a:ext cx="1721368" cy="220800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4594776" y="4473184"/>
            <a:ext cx="1282496" cy="141592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4581128" y="6777440"/>
            <a:ext cx="1440160" cy="7678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02866" y="632520"/>
            <a:ext cx="4062238" cy="884333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>
              <a:spcAft>
                <a:spcPts val="0"/>
              </a:spcAft>
            </a:pPr>
            <a:r>
              <a:rPr lang="es-ES_tradnl" sz="105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SOBRERRECORRIDO 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endParaRPr lang="es-ES_tradnl" sz="1050" dirty="0" smtClean="0">
              <a:solidFill>
                <a:srgbClr val="000000"/>
              </a:solidFill>
              <a:latin typeface="Calibri Light" panose="020F0302020204030204" pitchFamily="34" charset="0"/>
              <a:ea typeface="Calibri"/>
              <a:cs typeface="Times New Roman"/>
              <a:sym typeface="Wingdings"/>
            </a:endParaRPr>
          </a:p>
          <a:p>
            <a:pPr marL="171450" indent="-171450" algn="just">
              <a:spcAft>
                <a:spcPts val="0"/>
              </a:spcAft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Aumento del espacio de refugio sobre techo de cabina.</a:t>
            </a: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Aumento de la resistencia mecánica de la barandilla, y de sus dimensiones según la distancia entre la pared del hueco y la misma. </a:t>
            </a:r>
          </a:p>
          <a:p>
            <a:pPr marL="17145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  <a:sym typeface="Wingdings"/>
              </a:rPr>
              <a:t>Etiquetas adicionales de aviso en el techo de cabina, señalizando la zona de emergencia, para el personal de </a:t>
            </a: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  <a:sym typeface="Wingdings"/>
              </a:rPr>
              <a:t>mantenimiento. </a:t>
            </a:r>
            <a:endParaRPr lang="es-ES_tradnl" sz="1050" dirty="0">
              <a:solidFill>
                <a:srgbClr val="000000"/>
              </a:solidFill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s-ES_tradnl" sz="1050" b="1" dirty="0" smtClean="0">
              <a:solidFill>
                <a:srgbClr val="000000"/>
              </a:solidFill>
              <a:latin typeface="Calibri Light" panose="020F0302020204030204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es-ES_tradnl" sz="105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E</a:t>
            </a:r>
            <a:r>
              <a:rPr lang="es-ES_tradnl" sz="1050" b="1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/>
              </a:rPr>
              <a:t>N CABINA</a:t>
            </a:r>
          </a:p>
          <a:p>
            <a:pPr algn="just">
              <a:spcAft>
                <a:spcPts val="0"/>
              </a:spcAft>
            </a:pPr>
            <a:endParaRPr lang="es-ES_tradnl" sz="1050" b="1" dirty="0" smtClean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/>
            </a:endParaRP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Se aumenta el fondo 5 cm para las cabinas de 7, 9 y 12 personas.</a:t>
            </a:r>
          </a:p>
          <a:p>
            <a:pPr marL="17145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Se aumentan la iluminación de cabina a 100 LUX, y de la luz de emergencia a 5 LUX, con autonomía de 1 </a:t>
            </a: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hora.</a:t>
            </a:r>
            <a:endParaRPr lang="es-ES_tradnl" sz="1050" dirty="0">
              <a:solidFill>
                <a:srgbClr val="000000"/>
              </a:solidFill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Sistema de protección de puertas mediante cortina de rayos lumínicos , con separación máxima </a:t>
            </a:r>
            <a:r>
              <a:rPr lang="es-ES_tradnl" sz="1050" dirty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de 5 </a:t>
            </a: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cm entre cada uno, </a:t>
            </a:r>
            <a:r>
              <a:rPr lang="es-ES_tradnl" sz="1050" dirty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evita </a:t>
            </a: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el contacto con el pasajero, durante el cierre de puertas.</a:t>
            </a: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T</a:t>
            </a: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rampillas de emergencia en cabina más amplias.</a:t>
            </a: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Aumento de la resistencia al fuego de los acabados interiores de la  cabina, y de la puerta de cabina conforme a EN 13501-1</a:t>
            </a: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Aumento de la solidez de la cabina y de las puertas de cabina.</a:t>
            </a: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  <a:sym typeface="Wingdings"/>
              </a:rPr>
              <a:t>Aumento de la resistencia mecánica del faldón de cabina.</a:t>
            </a: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  <a:sym typeface="Wingdings"/>
              </a:rPr>
              <a:t>Bloqueo de puerta de cabina fuera de zona de planta.</a:t>
            </a: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endParaRPr lang="es-ES_tradnl" sz="1050" dirty="0" smtClean="0">
              <a:solidFill>
                <a:srgbClr val="000000"/>
              </a:solidFill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s-ES_tradnl" sz="105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E</a:t>
            </a:r>
            <a:r>
              <a:rPr lang="es-ES_tradnl" sz="1050" b="1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/>
              </a:rPr>
              <a:t>N HUECO</a:t>
            </a:r>
          </a:p>
          <a:p>
            <a:pPr algn="just">
              <a:spcAft>
                <a:spcPts val="0"/>
              </a:spcAft>
            </a:pPr>
            <a:endParaRPr lang="es-ES_tradnl" sz="1050" b="1" dirty="0" smtClean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/>
            </a:endParaRP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Clr>
                <a:srgbClr val="003197"/>
              </a:buClr>
              <a:buFont typeface="Wingdings" panose="05000000000000000000" pitchFamily="2" charset="2"/>
              <a:buChar char=""/>
              <a:tabLst>
                <a:tab pos="457200" algn="l"/>
              </a:tabLst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Velocidad de revisión limitada a 0,30 m/s.</a:t>
            </a: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  <a:sym typeface="Wingdings"/>
              </a:rPr>
              <a:t>El dispositivo de protección contra movimiento no controlado de cabina, se considerará como dispositivo de seguridad del ascensor.</a:t>
            </a:r>
            <a:endParaRPr lang="es-ES_tradnl" sz="1050" dirty="0">
              <a:solidFill>
                <a:srgbClr val="000000"/>
              </a:solidFill>
              <a:latin typeface="Calibri Light" panose="020F0302020204030204" pitchFamily="34" charset="0"/>
              <a:ea typeface="Calibri"/>
              <a:cs typeface="Times New Roman"/>
              <a:sym typeface="Wingdings"/>
            </a:endParaRP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Mejora de la iluminación en hueco (50 lux a 1 m en techo de cabina y en foso, un mínimo de 20 lux en otros localizaciones)</a:t>
            </a: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Se aplican nuevas normas de protección eléctrica.</a:t>
            </a:r>
          </a:p>
          <a:p>
            <a:pPr marL="171450" lvl="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La ventilación en hueco la diseñará el cliente, en función del calor a evacuar producido por la maquinaria, según datos del fabricante.</a:t>
            </a:r>
          </a:p>
          <a:p>
            <a:pPr marL="17145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Nuevo método de cálculo de componentes de fijación y guías.</a:t>
            </a:r>
          </a:p>
          <a:p>
            <a:pPr marL="17145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Aumento de la resistencia de las paredes de hueco. </a:t>
            </a:r>
          </a:p>
          <a:p>
            <a:pPr marL="171450" indent="-171450" algn="just">
              <a:buClr>
                <a:srgbClr val="003197"/>
              </a:buClr>
              <a:buFont typeface="Wingdings" panose="05000000000000000000" pitchFamily="2" charset="2"/>
              <a:buChar char=""/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En huecos acristalados solo se admite cristal laminado.</a:t>
            </a:r>
          </a:p>
          <a:p>
            <a:pPr algn="just">
              <a:spcAft>
                <a:spcPts val="0"/>
              </a:spcAft>
            </a:pPr>
            <a:endParaRPr lang="es-ES_tradnl" sz="1050" b="1" dirty="0" smtClean="0">
              <a:solidFill>
                <a:srgbClr val="000000"/>
              </a:solidFill>
              <a:latin typeface="Calibri Light" panose="020F0302020204030204" pitchFamily="34" charset="0"/>
              <a:ea typeface="Times New Roman"/>
            </a:endParaRPr>
          </a:p>
          <a:p>
            <a:pPr algn="just">
              <a:lnSpc>
                <a:spcPct val="115000"/>
              </a:lnSpc>
              <a:buClr>
                <a:srgbClr val="003197"/>
              </a:buClr>
              <a:tabLst>
                <a:tab pos="457200" algn="l"/>
              </a:tabLst>
            </a:pPr>
            <a:r>
              <a:rPr lang="es-ES_tradnl" sz="105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EN PISO</a:t>
            </a:r>
          </a:p>
          <a:p>
            <a:pPr algn="just">
              <a:lnSpc>
                <a:spcPct val="115000"/>
              </a:lnSpc>
              <a:buClr>
                <a:srgbClr val="003197"/>
              </a:buClr>
              <a:tabLst>
                <a:tab pos="457200" algn="l"/>
              </a:tabLst>
            </a:pPr>
            <a:endParaRPr lang="es-ES_tradnl" sz="1050" b="1" dirty="0" smtClean="0">
              <a:solidFill>
                <a:srgbClr val="000000"/>
              </a:solidFill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marL="182563" lvl="0" indent="-182563" algn="just">
              <a:lnSpc>
                <a:spcPct val="115000"/>
              </a:lnSpc>
              <a:buClr>
                <a:srgbClr val="003197"/>
              </a:buClr>
              <a:buFont typeface="Wingdings" panose="05000000000000000000" pitchFamily="2" charset="2"/>
              <a:buChar char=""/>
              <a:tabLst>
                <a:tab pos="457200" algn="l"/>
              </a:tabLst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Mejoras de las cerraduras de puertas para accesibilidad, seguridad y accionamiento en tareas de mantenimiento y rescate. </a:t>
            </a:r>
          </a:p>
          <a:p>
            <a:pPr marL="182563" indent="-182563" algn="just">
              <a:lnSpc>
                <a:spcPct val="115000"/>
              </a:lnSpc>
              <a:buClr>
                <a:srgbClr val="003197"/>
              </a:buClr>
              <a:buFont typeface="Wingdings" panose="05000000000000000000" pitchFamily="2" charset="2"/>
              <a:buChar char=""/>
              <a:tabLst>
                <a:tab pos="457200" algn="l"/>
              </a:tabLst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Mayor resistencia de los paneles de las puertas de piso.</a:t>
            </a:r>
          </a:p>
          <a:p>
            <a:pPr algn="just">
              <a:spcAft>
                <a:spcPts val="0"/>
              </a:spcAft>
            </a:pPr>
            <a:endParaRPr lang="es-ES_tradnl" sz="1050" b="1" dirty="0" smtClean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es-ES_tradnl" sz="1050" b="1" dirty="0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/>
              </a:rPr>
              <a:t>EN FOSO</a:t>
            </a:r>
            <a:endParaRPr lang="es-ES_tradnl" sz="1050" b="1" dirty="0" smtClean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es-ES_tradnl" sz="1050" b="1" dirty="0" smtClean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/>
            </a:endParaRPr>
          </a:p>
          <a:p>
            <a:pPr marL="182563" lvl="0" indent="-182563" algn="just">
              <a:lnSpc>
                <a:spcPct val="115000"/>
              </a:lnSpc>
              <a:spcAft>
                <a:spcPts val="0"/>
              </a:spcAft>
              <a:buClr>
                <a:srgbClr val="003197"/>
              </a:buClr>
              <a:buFont typeface="Wingdings" panose="05000000000000000000" pitchFamily="2" charset="2"/>
              <a:buChar char=""/>
              <a:tabLst>
                <a:tab pos="457200" algn="l"/>
              </a:tabLst>
            </a:pPr>
            <a:r>
              <a:rPr lang="es-ES_tradnl" sz="1050" kern="1200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/>
                <a:cs typeface="Times New Roman"/>
              </a:rPr>
              <a:t>Amortiguadores con </a:t>
            </a:r>
            <a:r>
              <a:rPr lang="es-ES_tradnl" sz="1050" dirty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absorción del impacto más </a:t>
            </a: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gradual.</a:t>
            </a:r>
            <a:endParaRPr lang="es-ES_tradnl" sz="1050" kern="1200" dirty="0" smtClean="0">
              <a:solidFill>
                <a:srgbClr val="000000"/>
              </a:solidFill>
              <a:effectLst/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buClr>
                <a:srgbClr val="003197"/>
              </a:buClr>
              <a:buFont typeface="Wingdings" panose="05000000000000000000" pitchFamily="2" charset="2"/>
              <a:buChar char=""/>
              <a:tabLst>
                <a:tab pos="457200" algn="l"/>
              </a:tabLst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Aumento de los espacios de refugio. </a:t>
            </a:r>
            <a:endParaRPr lang="es-ES_tradnl" sz="1050" dirty="0" smtClean="0">
              <a:solidFill>
                <a:srgbClr val="000000"/>
              </a:solidFill>
              <a:effectLst/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marL="182563" lvl="0" indent="-182563" algn="just">
              <a:lnSpc>
                <a:spcPct val="115000"/>
              </a:lnSpc>
              <a:spcAft>
                <a:spcPts val="0"/>
              </a:spcAft>
              <a:buClr>
                <a:srgbClr val="003197"/>
              </a:buClr>
              <a:buFont typeface="Wingdings" panose="05000000000000000000" pitchFamily="2" charset="2"/>
              <a:buChar char=""/>
              <a:tabLst>
                <a:tab pos="457200" algn="l"/>
              </a:tabLst>
            </a:pPr>
            <a:r>
              <a:rPr lang="es-ES_tradnl" sz="1050" kern="1200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/>
                <a:cs typeface="Times New Roman"/>
              </a:rPr>
              <a:t>Botonera de inspección en foso.</a:t>
            </a:r>
            <a:endParaRPr lang="es-ES_tradnl" sz="1050" dirty="0" smtClean="0">
              <a:solidFill>
                <a:srgbClr val="000000"/>
              </a:solidFill>
              <a:effectLst/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marL="182563" lvl="0" indent="-182563" algn="just">
              <a:lnSpc>
                <a:spcPct val="115000"/>
              </a:lnSpc>
              <a:spcAft>
                <a:spcPts val="0"/>
              </a:spcAft>
              <a:buClr>
                <a:srgbClr val="003197"/>
              </a:buClr>
              <a:buFont typeface="Wingdings" panose="05000000000000000000" pitchFamily="2" charset="2"/>
              <a:buChar char=""/>
              <a:tabLst>
                <a:tab pos="457200" algn="l"/>
              </a:tabLst>
            </a:pPr>
            <a:r>
              <a:rPr lang="es-ES_tradnl" sz="1050" kern="1200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/>
                <a:cs typeface="Times New Roman"/>
              </a:rPr>
              <a:t>Puerta a nivel de acceso al foso si es mayor de 2,5 m.  </a:t>
            </a:r>
            <a:endParaRPr lang="es-ES_tradnl" sz="1050" dirty="0" smtClean="0">
              <a:solidFill>
                <a:srgbClr val="000000"/>
              </a:solidFill>
              <a:effectLst/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buClr>
                <a:srgbClr val="003197"/>
              </a:buClr>
              <a:buFont typeface="Wingdings" panose="05000000000000000000" pitchFamily="2" charset="2"/>
              <a:buChar char=""/>
              <a:tabLst>
                <a:tab pos="457200" algn="l"/>
              </a:tabLst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Mejora de la pantalla de protección al contrapeso. </a:t>
            </a:r>
          </a:p>
          <a:p>
            <a:pPr marL="182563" lvl="0" indent="-182563" algn="just">
              <a:lnSpc>
                <a:spcPct val="115000"/>
              </a:lnSpc>
              <a:buClr>
                <a:srgbClr val="003197"/>
              </a:buClr>
              <a:buFont typeface="Wingdings" panose="05000000000000000000" pitchFamily="2" charset="2"/>
              <a:buChar char=""/>
              <a:tabLst>
                <a:tab pos="457200" algn="l"/>
              </a:tabLst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Nuevos requerimientos para la escalera del foso.</a:t>
            </a:r>
          </a:p>
          <a:p>
            <a:pPr marL="182563" indent="-182563" algn="just">
              <a:lnSpc>
                <a:spcPct val="115000"/>
              </a:lnSpc>
              <a:buClr>
                <a:srgbClr val="003197"/>
              </a:buClr>
              <a:buFont typeface="Wingdings" panose="05000000000000000000" pitchFamily="2" charset="2"/>
              <a:buChar char=""/>
              <a:tabLst>
                <a:tab pos="457200" algn="l"/>
              </a:tabLst>
            </a:pP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Si existe </a:t>
            </a:r>
            <a:r>
              <a:rPr lang="es-ES_tradnl" sz="1050" dirty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paso de </a:t>
            </a:r>
            <a:r>
              <a:rPr lang="es-ES_tradnl" sz="1050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/>
                <a:cs typeface="Times New Roman"/>
              </a:rPr>
              <a:t>personas debajo del foso es obligatoria la instalación de paracaídas en contrapeso.</a:t>
            </a:r>
            <a:endParaRPr lang="es-ES_tradnl" sz="1050" dirty="0">
              <a:solidFill>
                <a:srgbClr val="000000"/>
              </a:solidFill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marL="182563" lvl="0" indent="-182563" algn="just">
              <a:lnSpc>
                <a:spcPct val="115000"/>
              </a:lnSpc>
              <a:buClr>
                <a:srgbClr val="003197"/>
              </a:buClr>
              <a:buFont typeface="Wingdings" panose="05000000000000000000" pitchFamily="2" charset="2"/>
              <a:buChar char=""/>
              <a:tabLst>
                <a:tab pos="457200" algn="l"/>
              </a:tabLst>
            </a:pPr>
            <a:endParaRPr lang="es-ES_tradnl" sz="1050" dirty="0" smtClean="0">
              <a:solidFill>
                <a:srgbClr val="000000"/>
              </a:solidFill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s-ES_tradnl" sz="1050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Calibri"/>
              <a:cs typeface="Times New Roman"/>
            </a:endParaRPr>
          </a:p>
        </p:txBody>
      </p:sp>
      <p:sp>
        <p:nvSpPr>
          <p:cNvPr id="18" name="Zone de texte 2"/>
          <p:cNvSpPr txBox="1">
            <a:spLocks noChangeArrowheads="1"/>
          </p:cNvSpPr>
          <p:nvPr/>
        </p:nvSpPr>
        <p:spPr bwMode="auto">
          <a:xfrm>
            <a:off x="2420888" y="9561513"/>
            <a:ext cx="3998254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/>
            <a:r>
              <a:rPr lang="es-ES_tradnl" sz="800" dirty="0" smtClean="0">
                <a:solidFill>
                  <a:schemeClr val="bg1"/>
                </a:solidFill>
              </a:rPr>
              <a:t>La información aquí contenida es de carácter general y no tiene valor contractual.</a:t>
            </a:r>
          </a:p>
          <a:p>
            <a:pPr algn="r"/>
            <a:r>
              <a:rPr lang="es-ES_tradnl" sz="800" dirty="0" smtClean="0">
                <a:solidFill>
                  <a:schemeClr val="bg1"/>
                </a:solidFill>
              </a:rPr>
              <a:t>Otis se reserva el derecho a modificarla. Propiedad de Otis Elevator Company. </a:t>
            </a:r>
            <a:endParaRPr lang="es-ES_tradnl" sz="800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cxnSp>
        <p:nvCxnSpPr>
          <p:cNvPr id="36" name="Connecteur droit 21"/>
          <p:cNvCxnSpPr/>
          <p:nvPr/>
        </p:nvCxnSpPr>
        <p:spPr>
          <a:xfrm>
            <a:off x="1261936" y="7785552"/>
            <a:ext cx="332601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1"/>
          <p:cNvCxnSpPr/>
          <p:nvPr/>
        </p:nvCxnSpPr>
        <p:spPr>
          <a:xfrm>
            <a:off x="4574304" y="7785552"/>
            <a:ext cx="1093768" cy="55182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30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7036</TotalTime>
  <Words>792</Words>
  <Application>Microsoft Office PowerPoint</Application>
  <PresentationFormat>A4 (210 x 297 mm)</PresentationFormat>
  <Paragraphs>81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Default Theme</vt:lpstr>
      <vt:lpstr>Presentación de PowerPoint</vt:lpstr>
      <vt:lpstr>Presentación de PowerPoint</vt:lpstr>
    </vt:vector>
  </TitlesOfParts>
  <Company>United Technologies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Administrator</dc:creator>
  <cp:lastModifiedBy>Zardoya Otis, S.A.</cp:lastModifiedBy>
  <cp:revision>278</cp:revision>
  <cp:lastPrinted>2016-02-05T14:53:48Z</cp:lastPrinted>
  <dcterms:created xsi:type="dcterms:W3CDTF">2015-11-16T10:53:33Z</dcterms:created>
  <dcterms:modified xsi:type="dcterms:W3CDTF">2017-05-10T10:37:49Z</dcterms:modified>
</cp:coreProperties>
</file>